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58" r:id="rId3"/>
    <p:sldId id="265" r:id="rId4"/>
    <p:sldId id="266" r:id="rId5"/>
    <p:sldId id="259" r:id="rId6"/>
    <p:sldId id="267" r:id="rId7"/>
    <p:sldId id="290" r:id="rId8"/>
    <p:sldId id="291" r:id="rId9"/>
    <p:sldId id="261" r:id="rId10"/>
    <p:sldId id="262" r:id="rId11"/>
    <p:sldId id="270" r:id="rId12"/>
    <p:sldId id="301" r:id="rId13"/>
    <p:sldId id="303" r:id="rId14"/>
    <p:sldId id="304" r:id="rId15"/>
    <p:sldId id="302" r:id="rId16"/>
    <p:sldId id="289" r:id="rId17"/>
    <p:sldId id="271" r:id="rId18"/>
    <p:sldId id="274" r:id="rId19"/>
    <p:sldId id="276" r:id="rId20"/>
    <p:sldId id="279" r:id="rId21"/>
    <p:sldId id="295" r:id="rId22"/>
    <p:sldId id="278" r:id="rId23"/>
    <p:sldId id="277" r:id="rId24"/>
    <p:sldId id="281" r:id="rId25"/>
    <p:sldId id="275" r:id="rId26"/>
    <p:sldId id="268" r:id="rId27"/>
    <p:sldId id="269" r:id="rId28"/>
    <p:sldId id="272" r:id="rId29"/>
    <p:sldId id="292" r:id="rId30"/>
    <p:sldId id="310" r:id="rId31"/>
    <p:sldId id="305" r:id="rId32"/>
    <p:sldId id="306" r:id="rId33"/>
    <p:sldId id="296" r:id="rId34"/>
    <p:sldId id="297" r:id="rId35"/>
    <p:sldId id="298" r:id="rId36"/>
    <p:sldId id="308" r:id="rId37"/>
    <p:sldId id="282" r:id="rId38"/>
    <p:sldId id="283" r:id="rId39"/>
    <p:sldId id="286" r:id="rId40"/>
    <p:sldId id="293" r:id="rId41"/>
    <p:sldId id="307" r:id="rId42"/>
    <p:sldId id="287" r:id="rId43"/>
    <p:sldId id="288" r:id="rId44"/>
    <p:sldId id="294" r:id="rId45"/>
    <p:sldId id="263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639"/>
  </p:normalViewPr>
  <p:slideViewPr>
    <p:cSldViewPr snapToGrid="0">
      <p:cViewPr varScale="1">
        <p:scale>
          <a:sx n="115" d="100"/>
          <a:sy n="115" d="100"/>
        </p:scale>
        <p:origin x="25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C45D84-1ECF-40F4-951B-698FBB068C3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B84D3A-BE78-4C4A-B63F-DAF928C135D2}">
      <dgm:prSet/>
      <dgm:spPr/>
      <dgm:t>
        <a:bodyPr/>
        <a:lstStyle/>
        <a:p>
          <a:r>
            <a:rPr lang="en-US" dirty="0"/>
            <a:t>ML/AI background and context</a:t>
          </a:r>
        </a:p>
      </dgm:t>
    </dgm:pt>
    <dgm:pt modelId="{32BAF83C-327B-4F38-921C-E0775AD6E47D}" type="parTrans" cxnId="{9F9B3290-5025-4C9C-AD1F-B08903813C76}">
      <dgm:prSet/>
      <dgm:spPr/>
      <dgm:t>
        <a:bodyPr/>
        <a:lstStyle/>
        <a:p>
          <a:endParaRPr lang="en-US"/>
        </a:p>
      </dgm:t>
    </dgm:pt>
    <dgm:pt modelId="{A9424758-9AA2-4692-9115-B52B1170C660}" type="sibTrans" cxnId="{9F9B3290-5025-4C9C-AD1F-B08903813C76}">
      <dgm:prSet/>
      <dgm:spPr/>
      <dgm:t>
        <a:bodyPr/>
        <a:lstStyle/>
        <a:p>
          <a:endParaRPr lang="en-US"/>
        </a:p>
      </dgm:t>
    </dgm:pt>
    <dgm:pt modelId="{BA71E969-0690-4697-9B41-9F3BED1451AC}">
      <dgm:prSet/>
      <dgm:spPr/>
      <dgm:t>
        <a:bodyPr/>
        <a:lstStyle/>
        <a:p>
          <a:r>
            <a:rPr lang="en-US" dirty="0"/>
            <a:t>ML basics/fundamentals (data cleaning, classification vs regression)</a:t>
          </a:r>
        </a:p>
      </dgm:t>
    </dgm:pt>
    <dgm:pt modelId="{A2C150A2-60CD-4F14-9465-7411E5686B66}" type="parTrans" cxnId="{E7D825F1-E870-4FB4-A791-6D33FB58D205}">
      <dgm:prSet/>
      <dgm:spPr/>
      <dgm:t>
        <a:bodyPr/>
        <a:lstStyle/>
        <a:p>
          <a:endParaRPr lang="en-US"/>
        </a:p>
      </dgm:t>
    </dgm:pt>
    <dgm:pt modelId="{F832A53B-AC97-451F-9E36-7FA5F86EC498}" type="sibTrans" cxnId="{E7D825F1-E870-4FB4-A791-6D33FB58D205}">
      <dgm:prSet/>
      <dgm:spPr/>
      <dgm:t>
        <a:bodyPr/>
        <a:lstStyle/>
        <a:p>
          <a:endParaRPr lang="en-US"/>
        </a:p>
      </dgm:t>
    </dgm:pt>
    <dgm:pt modelId="{76CD46D4-7325-46EE-813D-EBDD5DB1EFDF}">
      <dgm:prSet/>
      <dgm:spPr/>
      <dgm:t>
        <a:bodyPr/>
        <a:lstStyle/>
        <a:p>
          <a:r>
            <a:rPr lang="en-US" dirty="0"/>
            <a:t>Doing ML on tabular (table) data</a:t>
          </a:r>
        </a:p>
      </dgm:t>
    </dgm:pt>
    <dgm:pt modelId="{25787FA4-D0A1-4589-8C6A-9268F93852C7}" type="parTrans" cxnId="{4085E291-3CB3-41BE-997D-B4F83B9B1723}">
      <dgm:prSet/>
      <dgm:spPr/>
      <dgm:t>
        <a:bodyPr/>
        <a:lstStyle/>
        <a:p>
          <a:endParaRPr lang="en-US"/>
        </a:p>
      </dgm:t>
    </dgm:pt>
    <dgm:pt modelId="{F63CD033-8F16-4EE1-A693-3FCD06B0214C}" type="sibTrans" cxnId="{4085E291-3CB3-41BE-997D-B4F83B9B1723}">
      <dgm:prSet/>
      <dgm:spPr/>
      <dgm:t>
        <a:bodyPr/>
        <a:lstStyle/>
        <a:p>
          <a:endParaRPr lang="en-US"/>
        </a:p>
      </dgm:t>
    </dgm:pt>
    <dgm:pt modelId="{FB129965-E21B-4534-9969-8ADBDC6341BC}">
      <dgm:prSet/>
      <dgm:spPr/>
      <dgm:t>
        <a:bodyPr/>
        <a:lstStyle/>
        <a:p>
          <a:r>
            <a:rPr lang="en-US" dirty="0"/>
            <a:t>Doing ML on computer vision data</a:t>
          </a:r>
        </a:p>
      </dgm:t>
    </dgm:pt>
    <dgm:pt modelId="{10F95F44-F05A-4382-A1EC-927EC2413FAC}" type="parTrans" cxnId="{1A3BBA46-0CED-4213-8182-692D5BDD8D8A}">
      <dgm:prSet/>
      <dgm:spPr/>
      <dgm:t>
        <a:bodyPr/>
        <a:lstStyle/>
        <a:p>
          <a:endParaRPr lang="en-US"/>
        </a:p>
      </dgm:t>
    </dgm:pt>
    <dgm:pt modelId="{4C2BC306-20CF-47FB-95E0-3DBA13BBD8A6}" type="sibTrans" cxnId="{1A3BBA46-0CED-4213-8182-692D5BDD8D8A}">
      <dgm:prSet/>
      <dgm:spPr/>
      <dgm:t>
        <a:bodyPr/>
        <a:lstStyle/>
        <a:p>
          <a:endParaRPr lang="en-US"/>
        </a:p>
      </dgm:t>
    </dgm:pt>
    <dgm:pt modelId="{9D8483F3-0699-A44A-AE19-167124E30D8E}" type="pres">
      <dgm:prSet presAssocID="{C6C45D84-1ECF-40F4-951B-698FBB068C39}" presName="linear" presStyleCnt="0">
        <dgm:presLayoutVars>
          <dgm:animLvl val="lvl"/>
          <dgm:resizeHandles val="exact"/>
        </dgm:presLayoutVars>
      </dgm:prSet>
      <dgm:spPr/>
    </dgm:pt>
    <dgm:pt modelId="{7B5847E5-5E3F-3142-AF4B-AACC7CDB6574}" type="pres">
      <dgm:prSet presAssocID="{26B84D3A-BE78-4C4A-B63F-DAF928C135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BA7DAC-61BE-0D4F-820D-B8920347CDFE}" type="pres">
      <dgm:prSet presAssocID="{A9424758-9AA2-4692-9115-B52B1170C660}" presName="spacer" presStyleCnt="0"/>
      <dgm:spPr/>
    </dgm:pt>
    <dgm:pt modelId="{2E120F0D-A683-A44C-AC18-F6AB01C03EA9}" type="pres">
      <dgm:prSet presAssocID="{BA71E969-0690-4697-9B41-9F3BED1451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8B6B0F-6BBE-8C48-8FA6-2B6860C3E32E}" type="pres">
      <dgm:prSet presAssocID="{F832A53B-AC97-451F-9E36-7FA5F86EC498}" presName="spacer" presStyleCnt="0"/>
      <dgm:spPr/>
    </dgm:pt>
    <dgm:pt modelId="{20BD309D-7995-F543-9DDA-484FF4E44B50}" type="pres">
      <dgm:prSet presAssocID="{76CD46D4-7325-46EE-813D-EBDD5DB1EFD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31246D-1344-B148-84A8-5584B706813D}" type="pres">
      <dgm:prSet presAssocID="{F63CD033-8F16-4EE1-A693-3FCD06B0214C}" presName="spacer" presStyleCnt="0"/>
      <dgm:spPr/>
    </dgm:pt>
    <dgm:pt modelId="{66330BCC-AA92-4D46-9892-B1F9969A8574}" type="pres">
      <dgm:prSet presAssocID="{FB129965-E21B-4534-9969-8ADBDC6341B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D4F770A-D78E-7D42-AB79-1C3AA5C46553}" type="presOf" srcId="{C6C45D84-1ECF-40F4-951B-698FBB068C39}" destId="{9D8483F3-0699-A44A-AE19-167124E30D8E}" srcOrd="0" destOrd="0" presId="urn:microsoft.com/office/officeart/2005/8/layout/vList2"/>
    <dgm:cxn modelId="{85A53411-99F4-1942-BFAA-BB1BD50D74F6}" type="presOf" srcId="{FB129965-E21B-4534-9969-8ADBDC6341BC}" destId="{66330BCC-AA92-4D46-9892-B1F9969A8574}" srcOrd="0" destOrd="0" presId="urn:microsoft.com/office/officeart/2005/8/layout/vList2"/>
    <dgm:cxn modelId="{1A3BBA46-0CED-4213-8182-692D5BDD8D8A}" srcId="{C6C45D84-1ECF-40F4-951B-698FBB068C39}" destId="{FB129965-E21B-4534-9969-8ADBDC6341BC}" srcOrd="3" destOrd="0" parTransId="{10F95F44-F05A-4382-A1EC-927EC2413FAC}" sibTransId="{4C2BC306-20CF-47FB-95E0-3DBA13BBD8A6}"/>
    <dgm:cxn modelId="{71F0784A-69CA-3C4C-A014-7480FD831D10}" type="presOf" srcId="{BA71E969-0690-4697-9B41-9F3BED1451AC}" destId="{2E120F0D-A683-A44C-AC18-F6AB01C03EA9}" srcOrd="0" destOrd="0" presId="urn:microsoft.com/office/officeart/2005/8/layout/vList2"/>
    <dgm:cxn modelId="{524DCD70-FFC2-C648-9252-490BBD94807C}" type="presOf" srcId="{26B84D3A-BE78-4C4A-B63F-DAF928C135D2}" destId="{7B5847E5-5E3F-3142-AF4B-AACC7CDB6574}" srcOrd="0" destOrd="0" presId="urn:microsoft.com/office/officeart/2005/8/layout/vList2"/>
    <dgm:cxn modelId="{572FCE81-6926-294F-9898-D3E35CC35EE0}" type="presOf" srcId="{76CD46D4-7325-46EE-813D-EBDD5DB1EFDF}" destId="{20BD309D-7995-F543-9DDA-484FF4E44B50}" srcOrd="0" destOrd="0" presId="urn:microsoft.com/office/officeart/2005/8/layout/vList2"/>
    <dgm:cxn modelId="{9F9B3290-5025-4C9C-AD1F-B08903813C76}" srcId="{C6C45D84-1ECF-40F4-951B-698FBB068C39}" destId="{26B84D3A-BE78-4C4A-B63F-DAF928C135D2}" srcOrd="0" destOrd="0" parTransId="{32BAF83C-327B-4F38-921C-E0775AD6E47D}" sibTransId="{A9424758-9AA2-4692-9115-B52B1170C660}"/>
    <dgm:cxn modelId="{4085E291-3CB3-41BE-997D-B4F83B9B1723}" srcId="{C6C45D84-1ECF-40F4-951B-698FBB068C39}" destId="{76CD46D4-7325-46EE-813D-EBDD5DB1EFDF}" srcOrd="2" destOrd="0" parTransId="{25787FA4-D0A1-4589-8C6A-9268F93852C7}" sibTransId="{F63CD033-8F16-4EE1-A693-3FCD06B0214C}"/>
    <dgm:cxn modelId="{E7D825F1-E870-4FB4-A791-6D33FB58D205}" srcId="{C6C45D84-1ECF-40F4-951B-698FBB068C39}" destId="{BA71E969-0690-4697-9B41-9F3BED1451AC}" srcOrd="1" destOrd="0" parTransId="{A2C150A2-60CD-4F14-9465-7411E5686B66}" sibTransId="{F832A53B-AC97-451F-9E36-7FA5F86EC498}"/>
    <dgm:cxn modelId="{A06B6B3F-E443-4146-BF0C-F754876C6564}" type="presParOf" srcId="{9D8483F3-0699-A44A-AE19-167124E30D8E}" destId="{7B5847E5-5E3F-3142-AF4B-AACC7CDB6574}" srcOrd="0" destOrd="0" presId="urn:microsoft.com/office/officeart/2005/8/layout/vList2"/>
    <dgm:cxn modelId="{2B1A896D-0813-CD4E-B8BF-3BB852D3AB88}" type="presParOf" srcId="{9D8483F3-0699-A44A-AE19-167124E30D8E}" destId="{1ABA7DAC-61BE-0D4F-820D-B8920347CDFE}" srcOrd="1" destOrd="0" presId="urn:microsoft.com/office/officeart/2005/8/layout/vList2"/>
    <dgm:cxn modelId="{39BE213F-7C66-A54C-ADFF-01BBB900FEA9}" type="presParOf" srcId="{9D8483F3-0699-A44A-AE19-167124E30D8E}" destId="{2E120F0D-A683-A44C-AC18-F6AB01C03EA9}" srcOrd="2" destOrd="0" presId="urn:microsoft.com/office/officeart/2005/8/layout/vList2"/>
    <dgm:cxn modelId="{7C2F05A8-2868-C14E-B5EE-D0578D1921DE}" type="presParOf" srcId="{9D8483F3-0699-A44A-AE19-167124E30D8E}" destId="{868B6B0F-6BBE-8C48-8FA6-2B6860C3E32E}" srcOrd="3" destOrd="0" presId="urn:microsoft.com/office/officeart/2005/8/layout/vList2"/>
    <dgm:cxn modelId="{AFC21B98-E931-D14B-BBA5-01B15F8B8D18}" type="presParOf" srcId="{9D8483F3-0699-A44A-AE19-167124E30D8E}" destId="{20BD309D-7995-F543-9DDA-484FF4E44B50}" srcOrd="4" destOrd="0" presId="urn:microsoft.com/office/officeart/2005/8/layout/vList2"/>
    <dgm:cxn modelId="{CEC5D796-9075-F142-84C7-2D8EE5D8B72B}" type="presParOf" srcId="{9D8483F3-0699-A44A-AE19-167124E30D8E}" destId="{2931246D-1344-B148-84A8-5584B706813D}" srcOrd="5" destOrd="0" presId="urn:microsoft.com/office/officeart/2005/8/layout/vList2"/>
    <dgm:cxn modelId="{4ADC94E7-FA55-9249-A7E7-A98D4949AE92}" type="presParOf" srcId="{9D8483F3-0699-A44A-AE19-167124E30D8E}" destId="{66330BCC-AA92-4D46-9892-B1F9969A85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847E5-5E3F-3142-AF4B-AACC7CDB6574}">
      <dsp:nvSpPr>
        <dsp:cNvPr id="0" name=""/>
        <dsp:cNvSpPr/>
      </dsp:nvSpPr>
      <dsp:spPr>
        <a:xfrm>
          <a:off x="0" y="360446"/>
          <a:ext cx="10131425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ML/AI background and context</a:t>
          </a:r>
        </a:p>
      </dsp:txBody>
      <dsp:txXfrm>
        <a:off x="32784" y="393230"/>
        <a:ext cx="10065857" cy="606012"/>
      </dsp:txXfrm>
    </dsp:sp>
    <dsp:sp modelId="{2E120F0D-A683-A44C-AC18-F6AB01C03EA9}">
      <dsp:nvSpPr>
        <dsp:cNvPr id="0" name=""/>
        <dsp:cNvSpPr/>
      </dsp:nvSpPr>
      <dsp:spPr>
        <a:xfrm>
          <a:off x="0" y="1112666"/>
          <a:ext cx="10131425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ML basics/fundamentals (data cleaning, classification vs regression)</a:t>
          </a:r>
        </a:p>
      </dsp:txBody>
      <dsp:txXfrm>
        <a:off x="32784" y="1145450"/>
        <a:ext cx="10065857" cy="606012"/>
      </dsp:txXfrm>
    </dsp:sp>
    <dsp:sp modelId="{20BD309D-7995-F543-9DDA-484FF4E44B50}">
      <dsp:nvSpPr>
        <dsp:cNvPr id="0" name=""/>
        <dsp:cNvSpPr/>
      </dsp:nvSpPr>
      <dsp:spPr>
        <a:xfrm>
          <a:off x="0" y="1864886"/>
          <a:ext cx="10131425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Doing ML on tabular (table) data</a:t>
          </a:r>
        </a:p>
      </dsp:txBody>
      <dsp:txXfrm>
        <a:off x="32784" y="1897670"/>
        <a:ext cx="10065857" cy="606012"/>
      </dsp:txXfrm>
    </dsp:sp>
    <dsp:sp modelId="{66330BCC-AA92-4D46-9892-B1F9969A8574}">
      <dsp:nvSpPr>
        <dsp:cNvPr id="0" name=""/>
        <dsp:cNvSpPr/>
      </dsp:nvSpPr>
      <dsp:spPr>
        <a:xfrm>
          <a:off x="0" y="2617106"/>
          <a:ext cx="10131425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Doing ML on computer vision data</a:t>
          </a:r>
        </a:p>
      </dsp:txBody>
      <dsp:txXfrm>
        <a:off x="32784" y="2649890"/>
        <a:ext cx="10065857" cy="606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BC93E-7E5F-FC4B-8164-D54B8F1939D4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BB4B6-4993-BF41-A2CC-37A11DF4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02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0DD6DB7-D031-2D44-878E-5FE6ADBFD9C7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03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E10F6-2D38-3946-9DEC-9173E235AAF9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2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35EA-C41C-E14D-B885-7B0F32C29CFB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67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323CA-9C42-054B-AFE2-BE55E1468386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49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8F185-FAC3-B345-A735-5FF2C8FB0776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80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B980-EDE1-7D44-B5C0-A860ED10DE32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88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E2CF-DA80-D549-A9EE-C9766D10F9E4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35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3C05-82CB-8D46-BE10-4E6D69CD0A9A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225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7C48-5298-2242-8D4F-6C4C02E292EE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5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66672-DCF4-B141-BF81-F97DDBE1F52E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97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427D1-3AFF-5142-B693-BCCF4E392841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2B660-4E90-6F42-B3CC-6E653714B694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9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AC1E0-AC69-BC4E-9E23-2474B7FD1BC1}" type="datetime1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34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D9011-7423-9149-9B42-036388145312}" type="datetime1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5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F922-5E55-BB4F-AA12-05794135B80B}" type="datetime1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3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6C2E-20FD-7140-B87B-D358B430DEA5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6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B931-48CD-D94B-929A-AC7F6DBA7347}" type="datetime1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47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CBCEA9A-8EC8-9E4A-948E-88EB26274393}" type="datetime1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89FAF9-B9B1-7B4A-8A52-F1749FEEA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63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3A8F-B467-23A7-B71B-864482E1DC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FDC7C-28E9-A671-F931-01BB08CE56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Nicholas Papano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55773-0267-2282-6EEF-87A70182F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C66F5-42C4-DE3D-6EFC-8763A1954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Definitions: AI/ML/DL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3009E-09F6-6AC7-B3BA-2E31E9EA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CB529-3955-65BD-D6B2-90DF2BFF4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1028" name="Picture 4" descr="Relationship diagram: AI vs. machine learning vs. deep learning">
            <a:extLst>
              <a:ext uri="{FF2B5EF4-FFF2-40B4-BE49-F238E27FC236}">
                <a16:creationId xmlns:a16="http://schemas.microsoft.com/office/drawing/2014/main" id="{3EAB967C-653C-684E-98EA-4BD9BFD58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240365"/>
            <a:ext cx="6095593" cy="421503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61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CCD-77AF-3FD4-609F-140D320A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05D1-0BC5-7181-998F-1740291E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Gather a bunch of data to use as inputs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Preprocess (clean) data in prep for algorithm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Feed data into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Measure success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algorithm based on measurements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5DBEA-7876-1C10-8B4C-4C940F03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9D8-BCBE-E8BC-75C4-954B177C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/>
              <a:t>How Machine Learning is usually viewed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D383-9602-9B78-73E7-7D152E519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Nobody cares about the internals</a:t>
            </a:r>
          </a:p>
          <a:p>
            <a:pPr lvl="1"/>
            <a:r>
              <a:rPr lang="en-US" dirty="0"/>
              <a:t>Seen as “too difficult” or “too complicated”</a:t>
            </a:r>
          </a:p>
          <a:p>
            <a:r>
              <a:rPr lang="en-US" dirty="0"/>
              <a:t>Output can far outclass human output at the same task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12B42-2CEE-3466-9AD7-E87761F8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076" name="Picture 4" descr="Case Study — Machine learning about sexual orientation?">
            <a:extLst>
              <a:ext uri="{FF2B5EF4-FFF2-40B4-BE49-F238E27FC236}">
                <a16:creationId xmlns:a16="http://schemas.microsoft.com/office/drawing/2014/main" id="{9C495E93-AA6E-039D-B335-FD3BCF672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2052571"/>
            <a:ext cx="6095593" cy="259062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32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4C9D8-BCBE-E8BC-75C4-954B177C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/>
              <a:t>What’s in the box?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2D383-9602-9B78-73E7-7D152E519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i="1" dirty="0"/>
              <a:t>lot </a:t>
            </a:r>
            <a:r>
              <a:rPr lang="en-US" dirty="0"/>
              <a:t>of math</a:t>
            </a:r>
          </a:p>
          <a:p>
            <a:r>
              <a:rPr lang="en-US" dirty="0"/>
              <a:t>Usually calculus, linear algebra, and basic algebra</a:t>
            </a:r>
          </a:p>
          <a:p>
            <a:r>
              <a:rPr lang="en-US" dirty="0"/>
              <a:t>Won’t cover in too much depth in this class</a:t>
            </a:r>
          </a:p>
          <a:p>
            <a:endParaRPr lang="en-US" dirty="0"/>
          </a:p>
        </p:txBody>
      </p:sp>
      <p:pic>
        <p:nvPicPr>
          <p:cNvPr id="4100" name="Picture 4" descr="Convolution lowering: mapping a convolution to a matrix-matrix... |  Download Scientific Diagram">
            <a:extLst>
              <a:ext uri="{FF2B5EF4-FFF2-40B4-BE49-F238E27FC236}">
                <a16:creationId xmlns:a16="http://schemas.microsoft.com/office/drawing/2014/main" id="{EE15FD54-D099-6EE3-F8C5-B8AEE317C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6970" y="639098"/>
            <a:ext cx="3555569" cy="2692424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12B42-2CEE-3466-9AD7-E87761F8F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76037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102" name="Picture 6" descr="Intermediate Topics in Neural Networks | by Matthew Stewart | Towards Data  Science">
            <a:extLst>
              <a:ext uri="{FF2B5EF4-FFF2-40B4-BE49-F238E27FC236}">
                <a16:creationId xmlns:a16="http://schemas.microsoft.com/office/drawing/2014/main" id="{6978BB35-70F2-A2E9-956E-ACA6E4400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694" y="3695687"/>
            <a:ext cx="5454122" cy="2345272"/>
          </a:xfrm>
          <a:prstGeom prst="roundRect">
            <a:avLst>
              <a:gd name="adj" fmla="val 6267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38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FB3FDC-F741-B792-096B-C047BB9C0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terms You might see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3E7B1-6CDB-83AA-6516-F16B78A9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</a:t>
            </a:r>
          </a:p>
          <a:p>
            <a:pPr lvl="1"/>
            <a:r>
              <a:rPr lang="en-US" dirty="0"/>
              <a:t>An input to the algorithm. May be computed/aggregated from the data, or just a given characteristic</a:t>
            </a:r>
          </a:p>
          <a:p>
            <a:r>
              <a:rPr lang="en-US" dirty="0"/>
              <a:t>Kernel</a:t>
            </a:r>
          </a:p>
          <a:p>
            <a:pPr lvl="1"/>
            <a:r>
              <a:rPr lang="en-US" dirty="0"/>
              <a:t>A cool linear algebra trick to make data separable (we’ll talk more about this in SVMs)</a:t>
            </a:r>
          </a:p>
          <a:p>
            <a:r>
              <a:rPr lang="en-US" dirty="0"/>
              <a:t>Hyperplane</a:t>
            </a:r>
          </a:p>
          <a:p>
            <a:pPr lvl="1"/>
            <a:r>
              <a:rPr lang="en-US" dirty="0"/>
              <a:t>A plane that’s one less dimension than the space it’s in (so it splits the space fully in two)</a:t>
            </a:r>
          </a:p>
          <a:p>
            <a:r>
              <a:rPr lang="en-US" dirty="0"/>
              <a:t>Hyperparameter</a:t>
            </a:r>
          </a:p>
          <a:p>
            <a:pPr lvl="1"/>
            <a:r>
              <a:rPr lang="en-US" dirty="0"/>
              <a:t>A configurable value for an algorithm, which is not attained from the learning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39A59-E590-6455-289D-4DDF2B06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6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7DBD1-9897-B24C-C1BB-B913D42C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D14B29-726B-DEB3-2262-EB5BEE397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machine learning make computers smart?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3536A-BAC1-B3EE-2A35-A0EAE643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96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1D14-7E83-F670-1747-C15BFDE65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Nick’s pyramid Of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B75F-1F8D-9CB4-D96A-D7B5F28F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FDCE6-0127-D443-9589-61AA3F45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97996-F4CF-7F84-04E6-13AD7A9B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75" b="95521" l="5944" r="93431">
                        <a14:foregroundMark x1="48697" y1="8475" x2="48697" y2="8475"/>
                        <a14:foregroundMark x1="29406" y1="88620" x2="29406" y2="88620"/>
                        <a14:foregroundMark x1="19499" y1="88378" x2="31283" y2="82930"/>
                        <a14:foregroundMark x1="18561" y1="86320" x2="15016" y2="87893"/>
                        <a14:foregroundMark x1="14807" y1="83414" x2="9698" y2="90920"/>
                        <a14:foregroundMark x1="8342" y1="92857" x2="5944" y2="95157"/>
                        <a14:foregroundMark x1="93222" y1="95521" x2="93431" y2="955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1215" y="692485"/>
            <a:ext cx="7308213" cy="629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05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4F25-BCE8-F5CD-699C-D533A9F5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Important note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79D5D-C05F-4025-60F1-B553E6C1B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1819972"/>
          </a:xfrm>
        </p:spPr>
        <p:txBody>
          <a:bodyPr>
            <a:normAutofit/>
          </a:bodyPr>
          <a:lstStyle/>
          <a:p>
            <a:r>
              <a:rPr lang="en-US" dirty="0"/>
              <a:t>Machine learning Relies on fixed input and output structures. </a:t>
            </a:r>
            <a:r>
              <a:rPr lang="en-US" dirty="0" err="1"/>
              <a:t>Ml</a:t>
            </a:r>
            <a:r>
              <a:rPr lang="en-US" dirty="0"/>
              <a:t> problems can always be defined like so:</a:t>
            </a:r>
          </a:p>
          <a:p>
            <a:r>
              <a:rPr lang="en-US" dirty="0"/>
              <a:t>“Given (</a:t>
            </a:r>
            <a:r>
              <a:rPr lang="en-US" i="1" dirty="0"/>
              <a:t>INPUT DATA</a:t>
            </a:r>
            <a:r>
              <a:rPr lang="en-US" dirty="0"/>
              <a:t>), can we predict (</a:t>
            </a:r>
            <a:r>
              <a:rPr lang="en-US" i="1" dirty="0"/>
              <a:t>expected output</a:t>
            </a:r>
            <a:r>
              <a:rPr lang="en-US" dirty="0"/>
              <a:t>)?”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02930F-A26A-4960-E8D5-1338BDA1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CCD-77AF-3FD4-609F-140D320A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data</a:t>
            </a:r>
            <a:r>
              <a:rPr lang="en-US" dirty="0"/>
              <a:t> </a:t>
            </a:r>
            <a:r>
              <a:rPr lang="en-US" dirty="0" err="1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605D1-0BC5-7181-998F-1740291E6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Makes the world go ‘round in data science</a:t>
            </a:r>
          </a:p>
          <a:p>
            <a:r>
              <a:rPr lang="en-US" dirty="0"/>
              <a:t>Data-driven decision-making forces decisions to be justified with concrete examples</a:t>
            </a:r>
          </a:p>
          <a:p>
            <a:r>
              <a:rPr lang="en-US" dirty="0"/>
              <a:t>“Garbage in, garbage out”</a:t>
            </a:r>
          </a:p>
          <a:p>
            <a:pPr lvl="1"/>
            <a:r>
              <a:rPr lang="en-US" dirty="0"/>
              <a:t>Even with a great algorithm/architecture, bad data can cripple your ability to predict correct answers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5DBEA-7876-1C10-8B4C-4C940F03D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27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B112A-41E8-4082-920B-F985727B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691245-B82B-F6B2-7A6D-D96C1B7C9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6A158-3F52-DD97-25C5-A7AC768B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0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C2324-3235-0288-B586-2929B6926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9AE38-740C-D4D2-0432-71012F2B8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Engineer/Data Scientist @ Microsoft Mixed Reality</a:t>
            </a:r>
          </a:p>
          <a:p>
            <a:pPr lvl="1"/>
            <a:r>
              <a:rPr lang="en-US" dirty="0"/>
              <a:t>Specialize in data engineering, data science, and a little bit of machine learning</a:t>
            </a:r>
          </a:p>
          <a:p>
            <a:r>
              <a:rPr lang="en-US" dirty="0"/>
              <a:t>Graduated from San Jose State in 2021 with B.S. in Software Engineering (Summa Cum Laude)</a:t>
            </a:r>
          </a:p>
          <a:p>
            <a:pPr lvl="1"/>
            <a:r>
              <a:rPr lang="en-US" dirty="0"/>
              <a:t>Senior project: Using CNNs/MCTS to play Hex</a:t>
            </a:r>
          </a:p>
          <a:p>
            <a:pPr lvl="1"/>
            <a:r>
              <a:rPr lang="en-US" dirty="0"/>
              <a:t>TA in data structures and algorithms</a:t>
            </a:r>
          </a:p>
          <a:p>
            <a:r>
              <a:rPr lang="en-US" dirty="0"/>
              <a:t>IS student (graduated 2016)</a:t>
            </a:r>
          </a:p>
          <a:p>
            <a:pPr lvl="1"/>
            <a:r>
              <a:rPr lang="en-US" dirty="0"/>
              <a:t>Helped start 1:1 so every student gets a laptop</a:t>
            </a:r>
          </a:p>
          <a:p>
            <a:pPr lvl="1"/>
            <a:r>
              <a:rPr lang="en-US" dirty="0"/>
              <a:t>Helped get AP CS added to curriculum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88638-C6CC-5006-90A6-A99827DD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9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8D5AEA-2DA2-0673-CE70-E740D8FE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Inputs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66E11-8530-CD21-5ECA-A4BD2B25B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  <a:p>
            <a:r>
              <a:rPr lang="en-US" dirty="0"/>
              <a:t>Numerical</a:t>
            </a:r>
          </a:p>
          <a:p>
            <a:r>
              <a:rPr lang="en-US" dirty="0"/>
              <a:t>Images</a:t>
            </a:r>
          </a:p>
          <a:p>
            <a:r>
              <a:rPr lang="en-US" dirty="0"/>
              <a:t>Audio</a:t>
            </a:r>
          </a:p>
          <a:p>
            <a:r>
              <a:rPr lang="en-US" i="1" dirty="0"/>
              <a:t>Note that they all convert to numbers under the hood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CC3AB6-07FF-6EA3-2421-BFCD9658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19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4D8B8-5BF7-071B-341A-699962A9D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B0D4-6C7E-DE14-B11A-FC0081046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</a:t>
            </a:r>
          </a:p>
          <a:p>
            <a:r>
              <a:rPr lang="en-US" dirty="0"/>
              <a:t>Noisy</a:t>
            </a:r>
          </a:p>
          <a:p>
            <a:r>
              <a:rPr lang="en-US" dirty="0"/>
              <a:t>Faulty</a:t>
            </a:r>
          </a:p>
          <a:p>
            <a:r>
              <a:rPr lang="en-US" dirty="0"/>
              <a:t>Duplicates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9B9F8-82A2-A2EA-AB29-38084AF7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0B112A-41E8-4082-920B-F985727B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outputs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691245-B82B-F6B2-7A6D-D96C1B7C9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6A158-3F52-DD97-25C5-A7AC768B9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18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7523F-BE51-67FF-6A73-AE3D631A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Outputs: Regression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9767B-0229-FB8E-BE4E-12077569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Produces a continuous output value</a:t>
            </a:r>
          </a:p>
          <a:p>
            <a:r>
              <a:rPr lang="en-US" dirty="0"/>
              <a:t>Usually normalized between 0 and 1</a:t>
            </a:r>
          </a:p>
          <a:p>
            <a:r>
              <a:rPr lang="en-US" dirty="0"/>
              <a:t>Tends to represent “confidence” in an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AB8B8-B8A6-6867-E90F-9F1D5F2E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38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07523F-BE51-67FF-6A73-AE3D631A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Outputs: 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9767B-0229-FB8E-BE4E-120775698C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set of output values [0, 1, 2, 3, 4, 5]</a:t>
            </a:r>
          </a:p>
          <a:p>
            <a:r>
              <a:rPr lang="en-US" dirty="0"/>
              <a:t>Maps to distinct output classes</a:t>
            </a:r>
          </a:p>
          <a:p>
            <a:r>
              <a:rPr lang="en-US" dirty="0"/>
              <a:t>Usually regressions are done per-class are converted into a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AB8B8-B8A6-6867-E90F-9F1D5F2EB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62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BA8D54-2D43-7B2F-7CDB-765219B8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Learning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59487A-03E8-2544-91C2-8AAF9CD6B8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95139-461E-7E8C-5320-6CCAF95C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99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B10B-40CA-C0D1-E431-0E541D29B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58CA2-C9F6-2B48-8D9A-D71B7222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training, input is coupled with the label (expected output)</a:t>
            </a:r>
          </a:p>
          <a:p>
            <a:r>
              <a:rPr lang="en-US" dirty="0"/>
              <a:t>Just like taking tests at school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B3753-BE12-7510-3D27-E1C1E266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26</a:t>
            </a:fld>
            <a:endParaRPr lang="en-US"/>
          </a:p>
        </p:txBody>
      </p:sp>
      <p:pic>
        <p:nvPicPr>
          <p:cNvPr id="2052" name="Picture 4" descr="20 Student Engagement Strategies for a Captivating Classroom">
            <a:extLst>
              <a:ext uri="{FF2B5EF4-FFF2-40B4-BE49-F238E27FC236}">
                <a16:creationId xmlns:a16="http://schemas.microsoft.com/office/drawing/2014/main" id="{79151FC2-752D-9FD3-2D9F-F61098AA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490" y="3395201"/>
            <a:ext cx="4449510" cy="346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32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3F74-180D-C7FB-DFC6-082B1034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121D-4803-20FF-0543-4B62E0C5D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only data</a:t>
            </a:r>
          </a:p>
          <a:p>
            <a:r>
              <a:rPr lang="en-US" dirty="0"/>
              <a:t>Arrange based on characteristic(s)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57DFC-0D9E-540D-79BE-FE501247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08F3B-E68D-EB4D-3914-CE5573D1A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907" y="2634343"/>
            <a:ext cx="7971093" cy="42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07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8C202-D850-F3BF-3269-312B3614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07672-4A91-C5DD-739A-03F395F28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an agent “play” in the environment</a:t>
            </a:r>
          </a:p>
          <a:p>
            <a:r>
              <a:rPr lang="en-US" dirty="0"/>
              <a:t>Some function determines the reward and new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AD257-1051-2AF7-F7D9-939FDAD3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28</a:t>
            </a:fld>
            <a:endParaRPr lang="en-US"/>
          </a:p>
        </p:txBody>
      </p:sp>
      <p:pic>
        <p:nvPicPr>
          <p:cNvPr id="4098" name="Picture 2" descr="5 key reinforcement learning principles">
            <a:extLst>
              <a:ext uri="{FF2B5EF4-FFF2-40B4-BE49-F238E27FC236}">
                <a16:creationId xmlns:a16="http://schemas.microsoft.com/office/drawing/2014/main" id="{9E18DCD7-2038-DD9D-352F-4DC156CFA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981" y="2065867"/>
            <a:ext cx="5877019" cy="479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213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0D50-9357-512F-B123-26509CEDB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of the algorithms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595BA3-ECAF-F8B0-4B01-B40E64933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442C-C762-2B0E-6157-341C5D21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61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2CDBE-AF47-CD17-5E57-06877238C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you’ll want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8E3D0-6446-5526-ABAA-FA25C4C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Casually note down topics/definitions </a:t>
            </a:r>
          </a:p>
          <a:p>
            <a:pPr lvl="1"/>
            <a:r>
              <a:rPr lang="en-US" dirty="0"/>
              <a:t>There’s WAY too much to cover in a few lessons</a:t>
            </a:r>
          </a:p>
          <a:p>
            <a:pPr lvl="1"/>
            <a:r>
              <a:rPr lang="en-US" dirty="0"/>
              <a:t>Spending some time googling around can go a long way</a:t>
            </a:r>
          </a:p>
          <a:p>
            <a:r>
              <a:rPr lang="en-US" dirty="0"/>
              <a:t>Ask </a:t>
            </a:r>
            <a:r>
              <a:rPr lang="en-US" b="1" i="1" u="sng" dirty="0"/>
              <a:t>A LOT</a:t>
            </a:r>
            <a:r>
              <a:rPr lang="en-US" b="1" dirty="0"/>
              <a:t> </a:t>
            </a:r>
            <a:r>
              <a:rPr lang="en-US" dirty="0"/>
              <a:t>of questions</a:t>
            </a:r>
          </a:p>
          <a:p>
            <a:pPr lvl="1"/>
            <a:r>
              <a:rPr lang="en-US" dirty="0"/>
              <a:t>Helps me personalize the in-class examples</a:t>
            </a:r>
          </a:p>
          <a:p>
            <a:pPr lvl="1"/>
            <a:r>
              <a:rPr lang="en-US" dirty="0"/>
              <a:t>I may not know everything off-hand</a:t>
            </a:r>
          </a:p>
          <a:p>
            <a:pPr lvl="1"/>
            <a:r>
              <a:rPr lang="en-US" dirty="0"/>
              <a:t>There will be some dedicated time for asking tangential/</a:t>
            </a:r>
            <a:r>
              <a:rPr lang="en-US"/>
              <a:t>off-topic questions at the end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9511B-DD52-D9F2-D42B-EA000172B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09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398C4-4ADD-3A11-951D-96931E22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Naïve Bayes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7C5A6-2855-2FA6-1509-0D02FC165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Purely probabilistic model</a:t>
            </a:r>
          </a:p>
          <a:p>
            <a:r>
              <a:rPr lang="en-US" dirty="0"/>
              <a:t>Gets its name from the (almost always wrong) assumption that all features are independent</a:t>
            </a:r>
          </a:p>
          <a:p>
            <a:r>
              <a:rPr lang="en-US" dirty="0"/>
              <a:t>Can perform quite well despite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E6F8B-4298-EE3D-EAF8-48B99A3F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30</a:t>
            </a:fld>
            <a:endParaRPr lang="en-US"/>
          </a:p>
        </p:txBody>
      </p:sp>
      <p:pic>
        <p:nvPicPr>
          <p:cNvPr id="3074" name="Picture 2" descr="Naïve Bayes Classifier · UC Business Analytics R Programming Guide">
            <a:extLst>
              <a:ext uri="{FF2B5EF4-FFF2-40B4-BE49-F238E27FC236}">
                <a16:creationId xmlns:a16="http://schemas.microsoft.com/office/drawing/2014/main" id="{A8F281E1-2E55-4E78-E498-94FC47E41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674721"/>
            <a:ext cx="6095593" cy="3346326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2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6DD5B-66E4-3603-3A61-73079955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/>
              <a:t>Decision Trees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2A44-D884-7105-A1F8-A662AD74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Where the “AI is just a bunch of if statements!” joke comes from</a:t>
            </a:r>
          </a:p>
          <a:p>
            <a:r>
              <a:rPr lang="en-US" dirty="0"/>
              <a:t>Performs quite well sometimes, despite obvious simplicity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08E0-43F3-EF4A-03EB-A16D4947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5122" name="Picture 2" descr="Decision Trees for Classification: A Machine Learning Algorithm | Xoriant">
            <a:extLst>
              <a:ext uri="{FF2B5EF4-FFF2-40B4-BE49-F238E27FC236}">
                <a16:creationId xmlns:a16="http://schemas.microsoft.com/office/drawing/2014/main" id="{6283E1E2-9C3D-322C-F4E0-9680FB9F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444870"/>
            <a:ext cx="6095593" cy="380602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662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6DD5B-66E4-3603-3A61-73079955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2A44-D884-7105-A1F8-A662AD74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Just a lot of decision trees together</a:t>
            </a:r>
          </a:p>
          <a:p>
            <a:r>
              <a:rPr lang="en-US" dirty="0"/>
              <a:t>Aggregate the outputs of each tree and then make a final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08E0-43F3-EF4A-03EB-A16D4947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33B493-4B0D-35B9-A266-BED08AA0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290622"/>
            <a:ext cx="6095593" cy="411452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884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6DD5B-66E4-3603-3A61-73079955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Regressions (Linear, Logistic, Polynomial, </a:t>
            </a:r>
            <a:r>
              <a:rPr lang="en-US" sz="3300" err="1"/>
              <a:t>etc</a:t>
            </a:r>
            <a:r>
              <a:rPr lang="en-US" sz="3300"/>
              <a:t>…)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2A44-D884-7105-A1F8-A662AD74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Fitting lines to a set of points</a:t>
            </a:r>
          </a:p>
          <a:p>
            <a:r>
              <a:rPr lang="en-US" dirty="0"/>
              <a:t>Minimize “error”: the distance between the points and the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08E0-43F3-EF4A-03EB-A16D4947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  <p:pic>
        <p:nvPicPr>
          <p:cNvPr id="1026" name="Picture 2" descr="Introduction to Logistic Regression | by Ayush Pant | Towards Data Science">
            <a:extLst>
              <a:ext uri="{FF2B5EF4-FFF2-40B4-BE49-F238E27FC236}">
                <a16:creationId xmlns:a16="http://schemas.microsoft.com/office/drawing/2014/main" id="{0F2FBB87-5383-7936-CCD8-3464DBB57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999235"/>
            <a:ext cx="6095593" cy="269729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60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6DD5B-66E4-3603-3A61-73079955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2A44-D884-7105-A1F8-A662AD74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Find a hyperplane with the largest margin between the classes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08E0-43F3-EF4A-03EB-A16D4947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2050" name="Picture 2" descr="Support Vector Machine - an overview | ScienceDirect Topics">
            <a:extLst>
              <a:ext uri="{FF2B5EF4-FFF2-40B4-BE49-F238E27FC236}">
                <a16:creationId xmlns:a16="http://schemas.microsoft.com/office/drawing/2014/main" id="{B23B6674-26C0-9C6B-F435-5BCB7A4DC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8209" y="796413"/>
            <a:ext cx="6058678" cy="510294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2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6DD5B-66E4-3603-3A61-730799559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/>
              <a:t>Clustering (K Nearest Neighbors)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62A44-D884-7105-A1F8-A662AD744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Look at nearby data to determine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808E0-43F3-EF4A-03EB-A16D49473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pic>
        <p:nvPicPr>
          <p:cNvPr id="7170" name="Picture 2" descr="K-Nearest Neighbors: A Simple Machine Learning Algorithm | RapidMiner">
            <a:extLst>
              <a:ext uri="{FF2B5EF4-FFF2-40B4-BE49-F238E27FC236}">
                <a16:creationId xmlns:a16="http://schemas.microsoft.com/office/drawing/2014/main" id="{0A79034F-71AE-44CE-FADE-8426DEBC0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397295"/>
            <a:ext cx="6095593" cy="390117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767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DFC7-D559-0C4D-08FF-BD2910CC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BD3AF-CD76-64CC-D6BF-DB4742B73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A type of machine learning that mimics evolution</a:t>
            </a:r>
          </a:p>
          <a:p>
            <a:r>
              <a:rPr lang="en-US" dirty="0"/>
              <a:t>Those that score well in the fitness function have a higher chance to reproduce to create the next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82E1-250E-26D2-BE85-CACCEA60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4AF7E-65B3-DC78-B9D0-653CF340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107754"/>
            <a:ext cx="6095593" cy="448026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9178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95C1CA-DE01-E2E3-5576-9CEC474FC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A89A6C-8C92-3216-EE9C-90C90B772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Perform a wide range of tasks extremely well</a:t>
            </a:r>
          </a:p>
          <a:p>
            <a:r>
              <a:rPr lang="en-US" dirty="0"/>
              <a:t>Flexible</a:t>
            </a:r>
          </a:p>
          <a:p>
            <a:r>
              <a:rPr lang="en-US" dirty="0"/>
              <a:t>One of the most popular for hobbyists</a:t>
            </a:r>
          </a:p>
          <a:p>
            <a:r>
              <a:rPr lang="en-US" dirty="0"/>
              <a:t>We’ll have a whole day on them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4DE31-F6BD-2E72-3920-FB915B43F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FBEDC27F-C1B9-04E9-F182-DCCB5F703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351578"/>
            <a:ext cx="6095593" cy="3992612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377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89EF-79D7-99DB-9C60-7F43B89A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AI/ML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0FA06-0956-C4A1-F4BE-6E0961AD5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600C6-EAA3-DB75-273B-A887734B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95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2DAC-D30F-915D-4C87-BD15598C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>
            <a:normAutofit/>
          </a:bodyPr>
          <a:lstStyle/>
          <a:p>
            <a:r>
              <a:rPr lang="en-US" dirty="0" err="1"/>
              <a:t>Deepmind’s</a:t>
            </a:r>
            <a:r>
              <a:rPr lang="en-US" dirty="0"/>
              <a:t> AlphaGo (and variants)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9B5BF1-33C8-326C-2F22-19C9A66BB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5219699" cy="3649133"/>
          </a:xfrm>
        </p:spPr>
        <p:txBody>
          <a:bodyPr>
            <a:normAutofit/>
          </a:bodyPr>
          <a:lstStyle/>
          <a:p>
            <a:r>
              <a:rPr lang="en-US" dirty="0"/>
              <a:t>Uses Monte Carlo Tree Search and CNN’s to play Go</a:t>
            </a:r>
          </a:p>
          <a:p>
            <a:r>
              <a:rPr lang="en-US" dirty="0"/>
              <a:t>Computationally one of the hardest board games ever</a:t>
            </a:r>
          </a:p>
          <a:p>
            <a:r>
              <a:rPr lang="en-US" dirty="0"/>
              <a:t>Defeated Lee Sedol in 2016 to become the best Go player</a:t>
            </a:r>
          </a:p>
          <a:p>
            <a:r>
              <a:rPr lang="en-US" dirty="0"/>
              <a:t>Full reinforcement learning variants exist (AlphaGo Zero)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28A-435B-6C11-5DAF-CE8C7198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C7F48F-36F1-4BCC-5F1B-9CEB949159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2" r="23382" b="1"/>
          <a:stretch/>
        </p:blipFill>
        <p:spPr bwMode="auto"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54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4F4E-6316-53F5-6DE6-83F4765F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F327-41A1-4277-AE65-7A2582EE9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lecturing to give you the background knowledge</a:t>
            </a:r>
          </a:p>
          <a:p>
            <a:r>
              <a:rPr lang="en-US" dirty="0"/>
              <a:t>You’ll write (assisted) snippets of code for specific sections of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1"/>
            <a:r>
              <a:rPr lang="en-US" dirty="0"/>
              <a:t>You’ll need to google answers for some of them, but I’ll be there to help</a:t>
            </a:r>
          </a:p>
          <a:p>
            <a:r>
              <a:rPr lang="en-US" dirty="0"/>
              <a:t>We’ll do a full run-through of the code at the end</a:t>
            </a:r>
          </a:p>
          <a:p>
            <a:r>
              <a:rPr lang="en-US" dirty="0"/>
              <a:t>Go home, get curious, and think up some questions (and ask them!)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D218C-85FA-7A1F-B00B-1930455F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721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7437-AD0A-2A1E-D31B-6C8ADD760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ML-Powered 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D51D8-5EB1-96EA-076E-083A6EF2C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Commonplace in large search engines</a:t>
            </a:r>
          </a:p>
          <a:p>
            <a:r>
              <a:rPr lang="en-US" dirty="0"/>
              <a:t>Uses past searches to help determine next search’s context</a:t>
            </a:r>
          </a:p>
          <a:p>
            <a:r>
              <a:rPr lang="en-US" dirty="0"/>
              <a:t>Builds a personal “model” of what you look 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30CA-29E8-6AA2-A2D4-D1FE973C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9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7437-AD0A-2A1E-D31B-6C8ADD76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Recommender 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D51D8-5EB1-96EA-076E-083A6EF2C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Uses similarity of you (or your usage patterns) to determine what you may like</a:t>
            </a:r>
          </a:p>
          <a:p>
            <a:r>
              <a:rPr lang="en-US" dirty="0"/>
              <a:t>“If you watch the same genre of movies as Dave, and Dave liked X, let’s recommend you X!”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C30CA-29E8-6AA2-A2D4-D1FE973C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41</a:t>
            </a:fld>
            <a:endParaRPr lang="en-US"/>
          </a:p>
        </p:txBody>
      </p:sp>
      <p:pic>
        <p:nvPicPr>
          <p:cNvPr id="8194" name="Picture 2" descr="Recommendation System Tutorial with Python using Collaborative Filtering |  by Towards AI Editorial Team | Towards AI">
            <a:extLst>
              <a:ext uri="{FF2B5EF4-FFF2-40B4-BE49-F238E27FC236}">
                <a16:creationId xmlns:a16="http://schemas.microsoft.com/office/drawing/2014/main" id="{ABD9FD66-1E74-C6AF-EC3E-928C72072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633499"/>
            <a:ext cx="6095593" cy="3428770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6494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2DAC-D30F-915D-4C87-BD15598C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Self-driving cars (Waymo, Tesla)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A48AB5-1C2E-9B1A-725D-67DE66AAA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Using massive neural networks to understand the world</a:t>
            </a:r>
          </a:p>
          <a:p>
            <a:r>
              <a:rPr lang="en-US" dirty="0"/>
              <a:t>Mix of object detection, image segmentation and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28A-435B-6C11-5DAF-CE8C7198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pic>
        <p:nvPicPr>
          <p:cNvPr id="2050" name="Picture 2" descr="Tesla's Elon Musk confirms V11 UI improvements after receiving owners'  feedback">
            <a:extLst>
              <a:ext uri="{FF2B5EF4-FFF2-40B4-BE49-F238E27FC236}">
                <a16:creationId xmlns:a16="http://schemas.microsoft.com/office/drawing/2014/main" id="{B8602EF9-381C-1AD0-1ABF-DAD2C00AC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183949"/>
            <a:ext cx="6095593" cy="4327871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933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2DAC-D30F-915D-4C87-BD15598C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/>
              <a:t>ChatGPT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23B8E9-84D6-20F2-E60D-901EED55C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Part of the family of Generative Pre-trained Transformer (GPT)</a:t>
            </a:r>
          </a:p>
          <a:p>
            <a:r>
              <a:rPr lang="en-US" dirty="0"/>
              <a:t>Generates new text based on the given text</a:t>
            </a:r>
          </a:p>
          <a:p>
            <a:r>
              <a:rPr lang="en-US" dirty="0"/>
              <a:t>Based on GPT-3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E28A-435B-6C11-5DAF-CE8C7198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5870575"/>
            <a:ext cx="551167" cy="3778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B89FAF9-B9B1-7B4A-8A52-F1749FEEAA38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pic>
        <p:nvPicPr>
          <p:cNvPr id="3074" name="Picture 2" descr="ChatGPT | Know Your Meme">
            <a:extLst>
              <a:ext uri="{FF2B5EF4-FFF2-40B4-BE49-F238E27FC236}">
                <a16:creationId xmlns:a16="http://schemas.microsoft.com/office/drawing/2014/main" id="{988C65FF-7C57-CAB3-48A3-167405476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7825" y="796413"/>
            <a:ext cx="4819446" cy="510294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777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8FD5-76B9-993D-13A9-0F653B3A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Many more!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214D0-5C3D-45B8-A198-5D4C811FB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E3C8-F86C-F1BE-60D9-CDABF026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050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75772-D9BC-9FF4-7122-B2C83C8942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76" b="137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AE6C6D8-C82B-103D-5AD6-1FCF4F50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D3A12-8214-403B-E5D4-5E6E29EAF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8F78F-89B8-F100-DBCF-2ADF6653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5B89FAF9-B9B1-7B4A-8A52-F1749FEEAA38}" type="slidenum">
              <a:rPr lang="en-US" smtClean="0"/>
              <a:pPr defTabSz="914400"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1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94C41F-4974-490C-7AB3-F2B573750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Intro to </a:t>
            </a:r>
            <a:r>
              <a:rPr lang="en-US" dirty="0" err="1"/>
              <a:t>Jupyter</a:t>
            </a:r>
            <a:r>
              <a:rPr lang="en-US" dirty="0"/>
              <a:t> notebooks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9999DE-B1A9-3F0F-DFD1-DFC4B608B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CF7B3-CA1E-0CA8-4795-85A60927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7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A947-B7BC-8789-ACE4-CBB73850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8F39E5F-F2D1-F874-60D5-836B7D2BDE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5755447"/>
              </p:ext>
            </p:extLst>
          </p:nvPr>
        </p:nvGraphicFramePr>
        <p:xfrm>
          <a:off x="685801" y="2142067"/>
          <a:ext cx="10131425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65579-DD29-5A3C-84EA-FCDDF96F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9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A3B4-3040-C910-0DEF-B8AE9648C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86AED-58A4-B1F8-A0EE-294A2CFE5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(Likely 3.10/3.11)</a:t>
            </a:r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Data Science libraries (</a:t>
            </a:r>
            <a:r>
              <a:rPr lang="en-US" dirty="0" err="1"/>
              <a:t>Numpy</a:t>
            </a:r>
            <a:r>
              <a:rPr lang="en-US" dirty="0"/>
              <a:t>, pandas, </a:t>
            </a:r>
            <a:r>
              <a:rPr lang="en-US" dirty="0" err="1"/>
              <a:t>Scipy</a:t>
            </a:r>
            <a:r>
              <a:rPr lang="en-US" dirty="0"/>
              <a:t>)</a:t>
            </a:r>
          </a:p>
          <a:p>
            <a:r>
              <a:rPr lang="en-US" dirty="0"/>
              <a:t>Machine Learning libraries (scikit-learn, 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D8DDA-342F-4C30-532E-B6FD3E38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61B5B1C-4EEF-27C0-CDBF-C1EBD59AE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opener questions Answered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49A8650-43DA-E1E6-63CA-D977ABDF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“Will there be difficult math?”</a:t>
            </a:r>
          </a:p>
          <a:p>
            <a:pPr lvl="1"/>
            <a:r>
              <a:rPr lang="en-US" dirty="0"/>
              <a:t>Yes, but you won’t have to know it like a math class. You’ll only need to know what it does conceptually</a:t>
            </a:r>
          </a:p>
          <a:p>
            <a:r>
              <a:rPr lang="en-US" dirty="0"/>
              <a:t>“We have to google stuff in class?”</a:t>
            </a:r>
          </a:p>
          <a:p>
            <a:pPr lvl="1"/>
            <a:r>
              <a:rPr lang="en-US" dirty="0"/>
              <a:t>I want you to be able to convert an idea into running code and get a feel for documentation</a:t>
            </a:r>
          </a:p>
          <a:p>
            <a:r>
              <a:rPr lang="en-US" dirty="0"/>
              <a:t>“How are you slimming down the content?”</a:t>
            </a:r>
          </a:p>
          <a:p>
            <a:pPr lvl="1"/>
            <a:r>
              <a:rPr lang="en-US" dirty="0"/>
              <a:t>I’m picking things to give a nice general summary. I’m skipping a lot of important subjects in the interest of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2693B-6A44-C2F1-42FB-FA13B0B6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62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3BD607-5173-3793-D2D8-429631B0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questions?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E56E4-6EE2-2481-EC72-A5B06705C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A7300-A5F4-9B91-601A-8F1A3F5B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52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DEEA66-F9A1-24E3-FFC8-C0BFAD08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and ML: background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752940-A6A0-38BA-97B4-0FC3C3A15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967D36-7878-ADC8-A26B-663AB5E2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89FAF9-B9B1-7B4A-8A52-F1749FEEAA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67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{65740937-728D-5A40-9DF5-60CCEAAF7F20}tf10001058</Template>
  <TotalTime>755</TotalTime>
  <Words>1218</Words>
  <Application>Microsoft Office PowerPoint</Application>
  <PresentationFormat>Widescreen</PresentationFormat>
  <Paragraphs>210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Celestial</vt:lpstr>
      <vt:lpstr>Intro to Machine Learning</vt:lpstr>
      <vt:lpstr>Who AM I?</vt:lpstr>
      <vt:lpstr>What you’ll want to do</vt:lpstr>
      <vt:lpstr>Format</vt:lpstr>
      <vt:lpstr>Topics to cover</vt:lpstr>
      <vt:lpstr>The tools</vt:lpstr>
      <vt:lpstr>A couple opener questions Answered</vt:lpstr>
      <vt:lpstr>Any other questions?</vt:lpstr>
      <vt:lpstr>AI and ML: background</vt:lpstr>
      <vt:lpstr>Definitions: AI/ML/DL</vt:lpstr>
      <vt:lpstr>The Core Machine Learning Process</vt:lpstr>
      <vt:lpstr>How Machine Learning is usually viewed</vt:lpstr>
      <vt:lpstr>What’s in the box?</vt:lpstr>
      <vt:lpstr>A few terms You might see</vt:lpstr>
      <vt:lpstr>Question:</vt:lpstr>
      <vt:lpstr>Nick’s pyramid Of ML</vt:lpstr>
      <vt:lpstr>Important note</vt:lpstr>
      <vt:lpstr>Data data data</vt:lpstr>
      <vt:lpstr>Inputs</vt:lpstr>
      <vt:lpstr>Types of Inputs</vt:lpstr>
      <vt:lpstr>Problems with inputs</vt:lpstr>
      <vt:lpstr>Types of outputs</vt:lpstr>
      <vt:lpstr>Outputs: Regression</vt:lpstr>
      <vt:lpstr>Outputs: Classification</vt:lpstr>
      <vt:lpstr>Types of Learning</vt:lpstr>
      <vt:lpstr>Supervised Learning</vt:lpstr>
      <vt:lpstr>Unsupervised Learning</vt:lpstr>
      <vt:lpstr>Reinforcement Learning</vt:lpstr>
      <vt:lpstr>A few of the algorithms</vt:lpstr>
      <vt:lpstr>Naïve Bayes</vt:lpstr>
      <vt:lpstr>Decision Trees</vt:lpstr>
      <vt:lpstr>Random Forests</vt:lpstr>
      <vt:lpstr>Regressions (Linear, Logistic, Polynomial, etc…)</vt:lpstr>
      <vt:lpstr>Support Vector Machines</vt:lpstr>
      <vt:lpstr>Clustering (K Nearest Neighbors)</vt:lpstr>
      <vt:lpstr>Genetic Algorithm</vt:lpstr>
      <vt:lpstr>Neural Networks</vt:lpstr>
      <vt:lpstr>Examples of AI/ML</vt:lpstr>
      <vt:lpstr>Deepmind’s AlphaGo (and variants)</vt:lpstr>
      <vt:lpstr>ML-Powered Search</vt:lpstr>
      <vt:lpstr>Recommender  systems</vt:lpstr>
      <vt:lpstr>Self-driving cars (Waymo, Tesla)</vt:lpstr>
      <vt:lpstr>ChatGPT</vt:lpstr>
      <vt:lpstr>And Many more!</vt:lpstr>
      <vt:lpstr>Questions?</vt:lpstr>
      <vt:lpstr>Coding: Intro to Jupyter notebooks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Machine Learning</dc:title>
  <dc:creator>Nicholas Papano</dc:creator>
  <cp:lastModifiedBy>Nicholas Papano</cp:lastModifiedBy>
  <cp:revision>10</cp:revision>
  <dcterms:created xsi:type="dcterms:W3CDTF">2022-12-22T04:36:39Z</dcterms:created>
  <dcterms:modified xsi:type="dcterms:W3CDTF">2023-01-15T11:22:42Z</dcterms:modified>
</cp:coreProperties>
</file>